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7" r:id="rId3"/>
    <p:sldId id="292" r:id="rId4"/>
    <p:sldId id="264" r:id="rId5"/>
    <p:sldId id="258" r:id="rId6"/>
    <p:sldId id="263" r:id="rId7"/>
    <p:sldId id="289" r:id="rId8"/>
    <p:sldId id="288" r:id="rId9"/>
    <p:sldId id="262" r:id="rId10"/>
    <p:sldId id="266" r:id="rId11"/>
    <p:sldId id="283" r:id="rId12"/>
    <p:sldId id="290" r:id="rId13"/>
    <p:sldId id="284" r:id="rId14"/>
    <p:sldId id="291" r:id="rId15"/>
    <p:sldId id="267" r:id="rId16"/>
    <p:sldId id="278" r:id="rId17"/>
    <p:sldId id="285" r:id="rId18"/>
    <p:sldId id="279" r:id="rId19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chs, Annette" initials="FA" lastIdx="2" clrIdx="0">
    <p:extLst>
      <p:ext uri="{19B8F6BF-5375-455C-9EA6-DF929625EA0E}">
        <p15:presenceInfo xmlns:p15="http://schemas.microsoft.com/office/powerpoint/2012/main" userId="Fuchs, Ann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494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0T15:26:16.974" idx="1">
    <p:pos x="10" y="10"/>
    <p:text>Mikrocontroller:Elektronisch Steuern und Regeln</p:text>
    <p:extLst>
      <p:ext uri="{C676402C-5697-4E1C-873F-D02D1690AC5C}">
        <p15:threadingInfo xmlns:p15="http://schemas.microsoft.com/office/powerpoint/2012/main" timeZoneBias="-60"/>
      </p:ext>
    </p:extLst>
  </p:cm>
  <p:cm authorId="1" dt="2019-03-20T15:27:01.265" idx="2">
    <p:pos x="10" y="146"/>
    <p:text>Zuckerrübe: Produktentwicklung und Verfahrenstechnik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6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23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2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72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1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19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06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95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349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9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4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5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9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0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alpha val="1400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0197F911-25F1-45A0-A275-8B082A0FB0B8}" type="slidenum">
              <a:rPr lang="de-DE" sz="1400" smtClean="0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93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149959" y="447480"/>
            <a:ext cx="2319120" cy="1066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6600" b="1" dirty="0" err="1">
                <a:solidFill>
                  <a:srgbClr val="000000"/>
                </a:solidFill>
                <a:latin typeface="Arial"/>
              </a:rPr>
              <a:t>NwT</a:t>
            </a:r>
            <a:endParaRPr dirty="0"/>
          </a:p>
        </p:txBody>
      </p:sp>
      <p:sp>
        <p:nvSpPr>
          <p:cNvPr id="238" name="CustomShape 2"/>
          <p:cNvSpPr/>
          <p:nvPr/>
        </p:nvSpPr>
        <p:spPr>
          <a:xfrm>
            <a:off x="403200" y="1690560"/>
            <a:ext cx="8206920" cy="191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b="1" dirty="0">
                <a:solidFill>
                  <a:srgbClr val="000000"/>
                </a:solidFill>
                <a:latin typeface="Arial"/>
              </a:rPr>
              <a:t>Naturwissenschaft und Technik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"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 Profilfach des naturwissenschaftlichen Profils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"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 Kernfach: 4 Wochenstunden in Klassen 8 – 10</a:t>
            </a:r>
            <a:endParaRPr dirty="0"/>
          </a:p>
        </p:txBody>
      </p:sp>
      <p:sp>
        <p:nvSpPr>
          <p:cNvPr id="239" name="CustomShape 3"/>
          <p:cNvSpPr/>
          <p:nvPr/>
        </p:nvSpPr>
        <p:spPr>
          <a:xfrm>
            <a:off x="228600" y="3962520"/>
            <a:ext cx="838152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CustomShape 4"/>
          <p:cNvSpPr/>
          <p:nvPr/>
        </p:nvSpPr>
        <p:spPr>
          <a:xfrm>
            <a:off x="451800" y="4267080"/>
            <a:ext cx="7327080" cy="222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b="1" dirty="0">
                <a:solidFill>
                  <a:srgbClr val="000000"/>
                </a:solidFill>
                <a:latin typeface="Arial"/>
              </a:rPr>
              <a:t>Naturwissenschaften in </a:t>
            </a:r>
            <a:r>
              <a:rPr lang="de-DE" sz="2800" b="1" u="sng" dirty="0">
                <a:solidFill>
                  <a:srgbClr val="000000"/>
                </a:solidFill>
                <a:latin typeface="Arial"/>
              </a:rPr>
              <a:t>allen</a:t>
            </a:r>
            <a:r>
              <a:rPr lang="de-DE" sz="2800" b="1" dirty="0">
                <a:solidFill>
                  <a:srgbClr val="000000"/>
                </a:solidFill>
                <a:latin typeface="Arial"/>
              </a:rPr>
              <a:t> Profilen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: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"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Biologie 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+  Physik + Chemie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"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 gleiche Inhalte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"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 gleiche Stundenzahl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3504" y="481564"/>
            <a:ext cx="8293303" cy="2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284663" algn="ctr"/>
                <a:tab pos="83820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284663" algn="ctr"/>
                <a:tab pos="83820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284663" algn="ctr"/>
                <a:tab pos="83820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4663" algn="ctr"/>
                <a:tab pos="83820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char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char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char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645077" y="1745545"/>
            <a:ext cx="4266720" cy="1599840"/>
          </a:xfrm>
          <a:prstGeom prst="downArrowCallout">
            <a:avLst>
              <a:gd name="adj1" fmla="val 66667"/>
              <a:gd name="adj2" fmla="val 66667"/>
              <a:gd name="adj3" fmla="val 16667"/>
              <a:gd name="adj4" fmla="val 66667"/>
            </a:avLst>
          </a:prstGeom>
          <a:solidFill>
            <a:srgbClr val="D1D1F0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2"/>
          <p:cNvSpPr/>
          <p:nvPr/>
        </p:nvSpPr>
        <p:spPr>
          <a:xfrm>
            <a:off x="1660679" y="3588774"/>
            <a:ext cx="6549255" cy="180913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3"/>
          <p:cNvSpPr/>
          <p:nvPr/>
        </p:nvSpPr>
        <p:spPr>
          <a:xfrm>
            <a:off x="1981080" y="3657600"/>
            <a:ext cx="518112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5"/>
          <p:cNvSpPr/>
          <p:nvPr/>
        </p:nvSpPr>
        <p:spPr>
          <a:xfrm>
            <a:off x="1705232" y="1905120"/>
            <a:ext cx="4504768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solidFill>
                  <a:srgbClr val="000000"/>
                </a:solidFill>
                <a:latin typeface="Arial"/>
              </a:rPr>
              <a:t>Kranbau</a:t>
            </a:r>
            <a:endParaRPr dirty="0"/>
          </a:p>
        </p:txBody>
      </p:sp>
      <p:sp>
        <p:nvSpPr>
          <p:cNvPr id="348" name="CustomShape 6"/>
          <p:cNvSpPr/>
          <p:nvPr/>
        </p:nvSpPr>
        <p:spPr>
          <a:xfrm>
            <a:off x="2209680" y="5791320"/>
            <a:ext cx="159984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7"/>
          <p:cNvSpPr/>
          <p:nvPr/>
        </p:nvSpPr>
        <p:spPr>
          <a:xfrm>
            <a:off x="1981080" y="5715000"/>
            <a:ext cx="18284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8"/>
          <p:cNvSpPr/>
          <p:nvPr/>
        </p:nvSpPr>
        <p:spPr>
          <a:xfrm>
            <a:off x="3733920" y="5715000"/>
            <a:ext cx="175212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2" name="CustomShape 10"/>
          <p:cNvSpPr/>
          <p:nvPr/>
        </p:nvSpPr>
        <p:spPr>
          <a:xfrm>
            <a:off x="6934320" y="5727600"/>
            <a:ext cx="220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3" name="CustomShape 11"/>
          <p:cNvSpPr/>
          <p:nvPr/>
        </p:nvSpPr>
        <p:spPr>
          <a:xfrm>
            <a:off x="2268360" y="3657600"/>
            <a:ext cx="4247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12"/>
          <p:cNvSpPr/>
          <p:nvPr/>
        </p:nvSpPr>
        <p:spPr>
          <a:xfrm>
            <a:off x="828247" y="3519949"/>
            <a:ext cx="7543440" cy="1210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Technisches Zeichnen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Werkzeugkunde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Bau des Grundgerüstes nach Anleitung</a:t>
            </a:r>
          </a:p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Selbstständig Konstruktion und Bau der Laufkatze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Individuelle Erweiterungen (Licht, Motor,..)</a:t>
            </a:r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56" name="CustomShape 14"/>
          <p:cNvSpPr/>
          <p:nvPr/>
        </p:nvSpPr>
        <p:spPr>
          <a:xfrm>
            <a:off x="395280" y="476280"/>
            <a:ext cx="8353080" cy="666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/>
              </a:rPr>
              <a:t>Unterrichtseinheiten in Klasse 8</a:t>
            </a:r>
            <a:endParaRPr dirty="0"/>
          </a:p>
        </p:txBody>
      </p:sp>
      <p:pic>
        <p:nvPicPr>
          <p:cNvPr id="1026" name="Picture 2" descr="C:\Users\fuchs-k\ownCloud\Bilder\Schule\20180307_081606.jpg"/>
          <p:cNvPicPr>
            <a:picLocks noChangeAspect="1" noChangeArrowheads="1"/>
          </p:cNvPicPr>
          <p:nvPr/>
        </p:nvPicPr>
        <p:blipFill>
          <a:blip r:embed="rId2" cstate="print"/>
          <a:srcRect b="16399"/>
          <a:stretch>
            <a:fillRect/>
          </a:stretch>
        </p:blipFill>
        <p:spPr bwMode="auto">
          <a:xfrm>
            <a:off x="5772589" y="1309816"/>
            <a:ext cx="2926568" cy="3262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752168" y="1660850"/>
            <a:ext cx="4266720" cy="1599840"/>
          </a:xfrm>
          <a:prstGeom prst="downArrowCallout">
            <a:avLst>
              <a:gd name="adj1" fmla="val 66667"/>
              <a:gd name="adj2" fmla="val 66667"/>
              <a:gd name="adj3" fmla="val 16667"/>
              <a:gd name="adj4" fmla="val 66667"/>
            </a:avLst>
          </a:prstGeom>
          <a:solidFill>
            <a:srgbClr val="D1D1F0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2"/>
          <p:cNvSpPr/>
          <p:nvPr/>
        </p:nvSpPr>
        <p:spPr>
          <a:xfrm>
            <a:off x="1660679" y="3588774"/>
            <a:ext cx="6549255" cy="180913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3"/>
          <p:cNvSpPr/>
          <p:nvPr/>
        </p:nvSpPr>
        <p:spPr>
          <a:xfrm>
            <a:off x="1981080" y="3657600"/>
            <a:ext cx="518112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5"/>
          <p:cNvSpPr/>
          <p:nvPr/>
        </p:nvSpPr>
        <p:spPr>
          <a:xfrm>
            <a:off x="1171755" y="1895595"/>
            <a:ext cx="35809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3600" b="1" dirty="0" smtClean="0">
                <a:solidFill>
                  <a:srgbClr val="000000"/>
                </a:solidFill>
                <a:latin typeface="Arial"/>
              </a:rPr>
              <a:t>Fortbewegung</a:t>
            </a:r>
            <a:endParaRPr dirty="0"/>
          </a:p>
        </p:txBody>
      </p:sp>
      <p:sp>
        <p:nvSpPr>
          <p:cNvPr id="348" name="CustomShape 6"/>
          <p:cNvSpPr/>
          <p:nvPr/>
        </p:nvSpPr>
        <p:spPr>
          <a:xfrm>
            <a:off x="2209680" y="5791320"/>
            <a:ext cx="159984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7"/>
          <p:cNvSpPr/>
          <p:nvPr/>
        </p:nvSpPr>
        <p:spPr>
          <a:xfrm>
            <a:off x="1981080" y="5715000"/>
            <a:ext cx="18284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8"/>
          <p:cNvSpPr/>
          <p:nvPr/>
        </p:nvSpPr>
        <p:spPr>
          <a:xfrm>
            <a:off x="3733920" y="5715000"/>
            <a:ext cx="175212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2" name="CustomShape 10"/>
          <p:cNvSpPr/>
          <p:nvPr/>
        </p:nvSpPr>
        <p:spPr>
          <a:xfrm>
            <a:off x="6934320" y="5727600"/>
            <a:ext cx="220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3" name="CustomShape 11"/>
          <p:cNvSpPr/>
          <p:nvPr/>
        </p:nvSpPr>
        <p:spPr>
          <a:xfrm>
            <a:off x="2268360" y="3657600"/>
            <a:ext cx="4247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12"/>
          <p:cNvSpPr/>
          <p:nvPr/>
        </p:nvSpPr>
        <p:spPr>
          <a:xfrm>
            <a:off x="885825" y="3481849"/>
            <a:ext cx="4257676" cy="1210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Energie</a:t>
            </a:r>
          </a:p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Wirkungsgrad</a:t>
            </a:r>
          </a:p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Bau eines Getriebes </a:t>
            </a:r>
          </a:p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Steuerung eines Roboters </a:t>
            </a:r>
          </a:p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rgbClr val="000000"/>
                </a:solidFill>
                <a:latin typeface="Arial"/>
              </a:rPr>
              <a:t>(z.B. Sockensortierer, automatische Türöffnung, selbstständig einparkendes Auto)</a:t>
            </a: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56" name="CustomShape 14"/>
          <p:cNvSpPr/>
          <p:nvPr/>
        </p:nvSpPr>
        <p:spPr>
          <a:xfrm>
            <a:off x="395280" y="476280"/>
            <a:ext cx="8353080" cy="666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/>
              </a:rPr>
              <a:t>Unterrichtseinheiten in Klasse 8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424" y="3495674"/>
            <a:ext cx="3390901" cy="25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645077" y="1745545"/>
            <a:ext cx="4266720" cy="1599840"/>
          </a:xfrm>
          <a:prstGeom prst="downArrowCallout">
            <a:avLst>
              <a:gd name="adj1" fmla="val 66667"/>
              <a:gd name="adj2" fmla="val 66667"/>
              <a:gd name="adj3" fmla="val 16667"/>
              <a:gd name="adj4" fmla="val 66667"/>
            </a:avLst>
          </a:prstGeom>
          <a:solidFill>
            <a:srgbClr val="D1D1F0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2"/>
          <p:cNvSpPr/>
          <p:nvPr/>
        </p:nvSpPr>
        <p:spPr>
          <a:xfrm>
            <a:off x="1660679" y="3588774"/>
            <a:ext cx="6549255" cy="180913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3"/>
          <p:cNvSpPr/>
          <p:nvPr/>
        </p:nvSpPr>
        <p:spPr>
          <a:xfrm>
            <a:off x="1981080" y="3657600"/>
            <a:ext cx="518112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5"/>
          <p:cNvSpPr/>
          <p:nvPr/>
        </p:nvSpPr>
        <p:spPr>
          <a:xfrm>
            <a:off x="1075038" y="1816443"/>
            <a:ext cx="5134962" cy="7276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rgbClr val="000000"/>
                </a:solidFill>
                <a:latin typeface="Arial"/>
              </a:rPr>
              <a:t>Projektidee: eigene </a:t>
            </a:r>
          </a:p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rgbClr val="000000"/>
                </a:solidFill>
                <a:latin typeface="Arial"/>
              </a:rPr>
              <a:t>Tablette herstellen</a:t>
            </a:r>
            <a:endParaRPr sz="2800" dirty="0"/>
          </a:p>
        </p:txBody>
      </p:sp>
      <p:sp>
        <p:nvSpPr>
          <p:cNvPr id="348" name="CustomShape 6"/>
          <p:cNvSpPr/>
          <p:nvPr/>
        </p:nvSpPr>
        <p:spPr>
          <a:xfrm>
            <a:off x="2209680" y="5791320"/>
            <a:ext cx="159984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7"/>
          <p:cNvSpPr/>
          <p:nvPr/>
        </p:nvSpPr>
        <p:spPr>
          <a:xfrm>
            <a:off x="1981080" y="5715000"/>
            <a:ext cx="18284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8"/>
          <p:cNvSpPr/>
          <p:nvPr/>
        </p:nvSpPr>
        <p:spPr>
          <a:xfrm>
            <a:off x="3733920" y="5715000"/>
            <a:ext cx="175212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2" name="CustomShape 10"/>
          <p:cNvSpPr/>
          <p:nvPr/>
        </p:nvSpPr>
        <p:spPr>
          <a:xfrm>
            <a:off x="6934320" y="5727600"/>
            <a:ext cx="220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3" name="CustomShape 11"/>
          <p:cNvSpPr/>
          <p:nvPr/>
        </p:nvSpPr>
        <p:spPr>
          <a:xfrm>
            <a:off x="2268360" y="3657600"/>
            <a:ext cx="4247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12"/>
          <p:cNvSpPr/>
          <p:nvPr/>
        </p:nvSpPr>
        <p:spPr>
          <a:xfrm>
            <a:off x="828247" y="3519949"/>
            <a:ext cx="7543440" cy="1210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Wirkungsweise im Körper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Isolierung Bestandteile Aspirin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Herstellung und Qualitätskontrolle des Wirkstoffes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Vergleich unterschiedlicher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</a:rPr>
              <a:t>Aspirinprodukte</a:t>
            </a: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Entwicklung und Bau einer Tablettenpresse</a:t>
            </a:r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56" name="CustomShape 14"/>
          <p:cNvSpPr/>
          <p:nvPr/>
        </p:nvSpPr>
        <p:spPr>
          <a:xfrm>
            <a:off x="395280" y="476280"/>
            <a:ext cx="8353080" cy="666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/>
              </a:rPr>
              <a:t>Arzneimittel am Beispiel Aspirin</a:t>
            </a:r>
            <a:endParaRPr dirty="0"/>
          </a:p>
        </p:txBody>
      </p:sp>
      <p:pic>
        <p:nvPicPr>
          <p:cNvPr id="2050" name="Picture 2" descr="C:\Users\fuchs-k\ownCloud\Bilder\Schule\20180307_081844.jpg"/>
          <p:cNvPicPr>
            <a:picLocks noChangeAspect="1" noChangeArrowheads="1"/>
          </p:cNvPicPr>
          <p:nvPr/>
        </p:nvPicPr>
        <p:blipFill>
          <a:blip r:embed="rId2" cstate="print"/>
          <a:srcRect t="5793" r="9402"/>
          <a:stretch>
            <a:fillRect/>
          </a:stretch>
        </p:blipFill>
        <p:spPr bwMode="auto">
          <a:xfrm>
            <a:off x="5414851" y="1408672"/>
            <a:ext cx="3580868" cy="2792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2"/>
          <p:cNvSpPr/>
          <p:nvPr/>
        </p:nvSpPr>
        <p:spPr>
          <a:xfrm>
            <a:off x="1660679" y="3588774"/>
            <a:ext cx="6549255" cy="180913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3"/>
          <p:cNvSpPr/>
          <p:nvPr/>
        </p:nvSpPr>
        <p:spPr>
          <a:xfrm>
            <a:off x="1981080" y="3657600"/>
            <a:ext cx="518112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5"/>
          <p:cNvSpPr/>
          <p:nvPr/>
        </p:nvSpPr>
        <p:spPr>
          <a:xfrm>
            <a:off x="857249" y="1400294"/>
            <a:ext cx="7561007" cy="46195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Aktuell noch nach altem BP</a:t>
            </a:r>
          </a:p>
          <a:p>
            <a:pPr>
              <a:lnSpc>
                <a:spcPct val="100000"/>
              </a:lnSpc>
            </a:pPr>
            <a:endParaRPr lang="de-DE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Klasse 9: </a:t>
            </a:r>
          </a:p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Mikrobiologie, Fitness und Ernährung</a:t>
            </a:r>
          </a:p>
          <a:p>
            <a:pPr algn="ctr">
              <a:lnSpc>
                <a:spcPct val="100000"/>
              </a:lnSpc>
            </a:pPr>
            <a:endParaRPr lang="de-D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Klasse 10: </a:t>
            </a:r>
          </a:p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Erneuerbare Energien, 	Mikrocontroller, Arzneimittel</a:t>
            </a:r>
          </a:p>
          <a:p>
            <a:pPr>
              <a:lnSpc>
                <a:spcPct val="100000"/>
              </a:lnSpc>
            </a:pPr>
            <a:endParaRPr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2209680" y="5791320"/>
            <a:ext cx="159984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7"/>
          <p:cNvSpPr/>
          <p:nvPr/>
        </p:nvSpPr>
        <p:spPr>
          <a:xfrm>
            <a:off x="1981080" y="5715000"/>
            <a:ext cx="18284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8"/>
          <p:cNvSpPr/>
          <p:nvPr/>
        </p:nvSpPr>
        <p:spPr>
          <a:xfrm>
            <a:off x="3733920" y="5715000"/>
            <a:ext cx="175212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2" name="CustomShape 10"/>
          <p:cNvSpPr/>
          <p:nvPr/>
        </p:nvSpPr>
        <p:spPr>
          <a:xfrm>
            <a:off x="6934320" y="5727600"/>
            <a:ext cx="220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3" name="CustomShape 11"/>
          <p:cNvSpPr/>
          <p:nvPr/>
        </p:nvSpPr>
        <p:spPr>
          <a:xfrm>
            <a:off x="2268360" y="3657600"/>
            <a:ext cx="4247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12"/>
          <p:cNvSpPr/>
          <p:nvPr/>
        </p:nvSpPr>
        <p:spPr>
          <a:xfrm>
            <a:off x="828247" y="3519949"/>
            <a:ext cx="7543440" cy="1210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56" name="CustomShape 14"/>
          <p:cNvSpPr/>
          <p:nvPr/>
        </p:nvSpPr>
        <p:spPr>
          <a:xfrm>
            <a:off x="395280" y="476280"/>
            <a:ext cx="8353080" cy="666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/>
              </a:rPr>
              <a:t>Unterrichtseinheiten in Klasse 9 /10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2"/>
          <p:cNvSpPr/>
          <p:nvPr/>
        </p:nvSpPr>
        <p:spPr>
          <a:xfrm>
            <a:off x="1660679" y="3588774"/>
            <a:ext cx="6549255" cy="180913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3"/>
          <p:cNvSpPr/>
          <p:nvPr/>
        </p:nvSpPr>
        <p:spPr>
          <a:xfrm>
            <a:off x="1981080" y="3657600"/>
            <a:ext cx="518112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5"/>
          <p:cNvSpPr/>
          <p:nvPr/>
        </p:nvSpPr>
        <p:spPr>
          <a:xfrm>
            <a:off x="857249" y="1400294"/>
            <a:ext cx="7561007" cy="46195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2209680" y="5791320"/>
            <a:ext cx="1599840" cy="45684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7"/>
          <p:cNvSpPr/>
          <p:nvPr/>
        </p:nvSpPr>
        <p:spPr>
          <a:xfrm>
            <a:off x="1981080" y="5715000"/>
            <a:ext cx="18284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8"/>
          <p:cNvSpPr/>
          <p:nvPr/>
        </p:nvSpPr>
        <p:spPr>
          <a:xfrm>
            <a:off x="3733920" y="5715000"/>
            <a:ext cx="175212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2" name="CustomShape 10"/>
          <p:cNvSpPr/>
          <p:nvPr/>
        </p:nvSpPr>
        <p:spPr>
          <a:xfrm>
            <a:off x="6934320" y="5727600"/>
            <a:ext cx="220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3" name="CustomShape 11"/>
          <p:cNvSpPr/>
          <p:nvPr/>
        </p:nvSpPr>
        <p:spPr>
          <a:xfrm>
            <a:off x="2268360" y="3657600"/>
            <a:ext cx="4247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12"/>
          <p:cNvSpPr/>
          <p:nvPr/>
        </p:nvSpPr>
        <p:spPr>
          <a:xfrm>
            <a:off x="828247" y="3519949"/>
            <a:ext cx="7543440" cy="1210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56" name="CustomShape 14"/>
          <p:cNvSpPr/>
          <p:nvPr/>
        </p:nvSpPr>
        <p:spPr>
          <a:xfrm>
            <a:off x="395280" y="476280"/>
            <a:ext cx="8353080" cy="666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/>
              </a:rPr>
              <a:t>Unterrichtseinheiten in Klasse 9 /10</a:t>
            </a:r>
            <a:endParaRPr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8"/>
              </p:ext>
            </p:extLst>
          </p:nvPr>
        </p:nvGraphicFramePr>
        <p:xfrm>
          <a:off x="645380" y="1638300"/>
          <a:ext cx="7812820" cy="4832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3920"/>
                <a:gridCol w="2870200"/>
                <a:gridCol w="3568700"/>
              </a:tblGrid>
              <a:tr h="881581">
                <a:tc>
                  <a:txBody>
                    <a:bodyPr/>
                    <a:lstStyle/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Aktuell</a:t>
                      </a:r>
                      <a:r>
                        <a:rPr lang="de-DE" sz="2400" baseline="0" dirty="0" smtClean="0"/>
                        <a:t> noch </a:t>
                      </a:r>
                      <a:br>
                        <a:rPr lang="de-DE" sz="2400" baseline="0" dirty="0" smtClean="0"/>
                      </a:br>
                      <a:r>
                        <a:rPr lang="de-DE" sz="2400" baseline="0" dirty="0" smtClean="0"/>
                        <a:t>alter BP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Neuer BP 2016</a:t>
                      </a:r>
                      <a:endParaRPr lang="de-DE" sz="2400" dirty="0"/>
                    </a:p>
                  </a:txBody>
                  <a:tcPr/>
                </a:tc>
              </a:tr>
              <a:tr h="149331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Klasse </a:t>
                      </a:r>
                    </a:p>
                    <a:p>
                      <a:pPr algn="ctr"/>
                      <a:r>
                        <a:rPr lang="de-DE" sz="2400" b="1" dirty="0" smtClean="0"/>
                        <a:t>9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- Fitness und</a:t>
                      </a:r>
                      <a:br>
                        <a:rPr lang="de-DE" sz="2400" dirty="0" smtClean="0"/>
                      </a:br>
                      <a:r>
                        <a:rPr lang="de-DE" sz="2400" dirty="0" smtClean="0"/>
                        <a:t>  Ernährung</a:t>
                      </a:r>
                    </a:p>
                    <a:p>
                      <a:r>
                        <a:rPr lang="de-DE" sz="2400" dirty="0" smtClean="0"/>
                        <a:t>- Mikrobiologie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- </a:t>
                      </a:r>
                      <a:r>
                        <a:rPr lang="de-DE" sz="2400" baseline="0" dirty="0" smtClean="0"/>
                        <a:t>Mikrocontroller</a:t>
                      </a:r>
                    </a:p>
                    <a:p>
                      <a:r>
                        <a:rPr lang="de-DE" sz="2400" baseline="0" dirty="0" smtClean="0"/>
                        <a:t>- Mikrobiologie oder</a:t>
                      </a:r>
                      <a:br>
                        <a:rPr lang="de-DE" sz="2400" baseline="0" dirty="0" smtClean="0"/>
                      </a:br>
                      <a:r>
                        <a:rPr lang="de-DE" sz="2400" baseline="0" dirty="0" smtClean="0"/>
                        <a:t>  </a:t>
                      </a:r>
                      <a: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der Rübe zum </a:t>
                      </a:r>
                      <a:b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Zucker/Ernährung  </a:t>
                      </a:r>
                      <a:b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und Energie</a:t>
                      </a:r>
                      <a:endParaRPr lang="de-DE" sz="2400" baseline="0" dirty="0" smtClean="0"/>
                    </a:p>
                    <a:p>
                      <a:r>
                        <a:rPr lang="de-DE" sz="2400" baseline="0" dirty="0" smtClean="0"/>
                        <a:t>(ab Schuljahr 2019/20)</a:t>
                      </a:r>
                      <a:endParaRPr lang="de-DE" sz="2400" dirty="0"/>
                    </a:p>
                  </a:txBody>
                  <a:tcPr/>
                </a:tc>
              </a:tr>
              <a:tr h="1665208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Klasse 10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- Arzneimittel</a:t>
                      </a:r>
                    </a:p>
                    <a:p>
                      <a:r>
                        <a:rPr lang="de-DE" sz="2400" dirty="0" smtClean="0"/>
                        <a:t>- Erneuerbare </a:t>
                      </a:r>
                      <a:br>
                        <a:rPr lang="de-DE" sz="2400" dirty="0" smtClean="0"/>
                      </a:br>
                      <a:r>
                        <a:rPr lang="de-DE" sz="2400" dirty="0" smtClean="0"/>
                        <a:t>  Energien</a:t>
                      </a:r>
                    </a:p>
                    <a:p>
                      <a:r>
                        <a:rPr lang="de-DE" sz="2400" dirty="0" smtClean="0"/>
                        <a:t>- Mikrocontroller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pPr algn="ctr"/>
                      <a:r>
                        <a:rPr lang="de-DE" sz="2400" dirty="0" smtClean="0"/>
                        <a:t>In Bearbeitung </a:t>
                      </a:r>
                    </a:p>
                    <a:p>
                      <a:r>
                        <a:rPr lang="de-DE" sz="2400" dirty="0" smtClean="0"/>
                        <a:t>(ab Schuljahr</a:t>
                      </a:r>
                      <a:r>
                        <a:rPr lang="de-DE" sz="2400" baseline="0" dirty="0" smtClean="0"/>
                        <a:t> 2020/21)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77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395280" y="884904"/>
            <a:ext cx="8424360" cy="85739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>
                <a:solidFill>
                  <a:srgbClr val="000000"/>
                </a:solidFill>
                <a:latin typeface="Arial"/>
              </a:rPr>
              <a:t>
 Wie ist </a:t>
            </a:r>
            <a:r>
              <a:rPr lang="de-DE" sz="4400" dirty="0" err="1">
                <a:solidFill>
                  <a:srgbClr val="000000"/>
                </a:solidFill>
                <a:latin typeface="Arial"/>
              </a:rPr>
              <a:t>NwT</a:t>
            </a:r>
            <a:r>
              <a:rPr lang="de-DE" sz="4400" dirty="0">
                <a:solidFill>
                  <a:srgbClr val="000000"/>
                </a:solidFill>
                <a:latin typeface="Arial"/>
              </a:rPr>
              <a:t> bei uns organisiert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?</a:t>
            </a:r>
            <a:r>
              <a:rPr lang="de-DE" sz="4400" dirty="0">
                <a:solidFill>
                  <a:srgbClr val="000000"/>
                </a:solidFill>
                <a:latin typeface="Arial"/>
              </a:rPr>
              <a:t>
</a:t>
            </a:r>
            <a:endParaRPr lang="de-DE" sz="44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4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719640" y="1729946"/>
            <a:ext cx="7776360" cy="47101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Klassenübergreifende Gruppen aus maximal                                 16 Schülerinnen und Schüler </a:t>
            </a:r>
            <a:endParaRPr lang="de-DE" sz="2800" dirty="0" smtClean="0"/>
          </a:p>
          <a:p>
            <a:pPr>
              <a:lnSpc>
                <a:spcPct val="100000"/>
              </a:lnSpc>
            </a:pPr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Klasse 8: 		ein Lehrer pro Gruppe</a:t>
            </a:r>
          </a:p>
          <a:p>
            <a:pPr>
              <a:lnSpc>
                <a:spcPct val="100000"/>
              </a:lnSpc>
            </a:pPr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 Klasse 9/10: 	ein Lehrer pro Modul /</a:t>
            </a:r>
          </a:p>
          <a:p>
            <a:pPr>
              <a:lnSpc>
                <a:spcPct val="100000"/>
              </a:lnSpc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			2-3 Module pro Schuljahr </a:t>
            </a:r>
          </a:p>
          <a:p>
            <a:pPr>
              <a:lnSpc>
                <a:spcPct val="100000"/>
              </a:lnSpc>
            </a:pPr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Unterricht in speziellen NWT-Räumen, </a:t>
            </a:r>
          </a:p>
          <a:p>
            <a:pPr>
              <a:lnSpc>
                <a:spcPct val="100000"/>
              </a:lnSpc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 im Werkraum</a:t>
            </a:r>
          </a:p>
          <a:p>
            <a:pPr>
              <a:lnSpc>
                <a:spcPct val="100000"/>
              </a:lnSpc>
            </a:pPr>
            <a:endParaRPr lang="de-DE" sz="360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611280" y="533520"/>
            <a:ext cx="7848360" cy="14014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Unterricht an </a:t>
            </a:r>
            <a:r>
              <a:rPr lang="de-DE" sz="4400" dirty="0" err="1" smtClean="0">
                <a:solidFill>
                  <a:srgbClr val="000000"/>
                </a:solidFill>
                <a:latin typeface="Arial"/>
              </a:rPr>
              <a:t>ausser</a:t>
            </a:r>
            <a:r>
              <a:rPr lang="de-DE" sz="4400" dirty="0">
                <a:solidFill>
                  <a:srgbClr val="000000"/>
                </a:solidFill>
                <a:latin typeface="Arial"/>
              </a:rPr>
              <a:t>-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schulischen 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Lernorten…</a:t>
            </a:r>
            <a:endParaRPr dirty="0"/>
          </a:p>
        </p:txBody>
      </p:sp>
      <p:sp>
        <p:nvSpPr>
          <p:cNvPr id="416" name="TextShape 2"/>
          <p:cNvSpPr txBox="1"/>
          <p:nvPr/>
        </p:nvSpPr>
        <p:spPr>
          <a:xfrm>
            <a:off x="457560" y="2362320"/>
            <a:ext cx="8686440" cy="342864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408460" y="2782849"/>
            <a:ext cx="80511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enge Kooperation mit der Wissenswerkstatt und dem Schülerforschungszentrum (SFZ)</a:t>
            </a:r>
          </a:p>
          <a:p>
            <a:pPr lvl="1">
              <a:buFont typeface="Arial" pitchFamily="34" charset="0"/>
              <a:buChar char="•"/>
            </a:pP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Exkursionen</a:t>
            </a:r>
          </a:p>
          <a:p>
            <a:pPr lvl="1">
              <a:buFont typeface="Arial" pitchFamily="34" charset="0"/>
              <a:buChar char="•"/>
            </a:pP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Teilnahme bei Wettbewerben wie z.B. Jugend forscht</a:t>
            </a:r>
          </a:p>
          <a:p>
            <a:pPr lvl="1">
              <a:buFont typeface="Arial" pitchFamily="34" charset="0"/>
              <a:buChar char="•"/>
            </a:pP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395280" y="884904"/>
            <a:ext cx="8424360" cy="120936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>
                <a:solidFill>
                  <a:srgbClr val="000000"/>
                </a:solidFill>
                <a:latin typeface="Arial"/>
              </a:rPr>
              <a:t>
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Für welche Schülerinnen und Schüler ist  </a:t>
            </a:r>
            <a:r>
              <a:rPr lang="de-DE" sz="4400" dirty="0" err="1">
                <a:solidFill>
                  <a:srgbClr val="000000"/>
                </a:solidFill>
                <a:latin typeface="Arial"/>
              </a:rPr>
              <a:t>NwT</a:t>
            </a:r>
            <a:r>
              <a:rPr lang="de-DE" sz="4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geeignet?</a:t>
            </a:r>
            <a:r>
              <a:rPr lang="de-DE" sz="4400" dirty="0">
                <a:solidFill>
                  <a:srgbClr val="000000"/>
                </a:solidFill>
                <a:latin typeface="Arial"/>
              </a:rPr>
              <a:t>
</a:t>
            </a:r>
            <a:endParaRPr lang="de-DE" sz="44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4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719640" y="2428569"/>
            <a:ext cx="7776360" cy="401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Tx/>
              <a:buChar char="-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entdecken, erforschen, ausprobieren</a:t>
            </a:r>
          </a:p>
          <a:p>
            <a:pPr>
              <a:buFontTx/>
              <a:buChar char="-"/>
            </a:pPr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pPr>
              <a:buFontTx/>
              <a:buChar char="-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interessiert an 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</a:rPr>
              <a:t>naturwissensenschaftlichen</a:t>
            </a: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und technischen Vorgängen</a:t>
            </a:r>
          </a:p>
          <a:p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pPr>
              <a:buFontTx/>
              <a:buChar char="-"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gerne praktisch arbeiten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611280" y="533520"/>
            <a:ext cx="7848360" cy="14014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Arial"/>
              </a:rPr>
              <a:t>Haben Sie Fragen?</a:t>
            </a:r>
            <a:endParaRPr/>
          </a:p>
        </p:txBody>
      </p:sp>
      <p:sp>
        <p:nvSpPr>
          <p:cNvPr id="418" name="TextShape 2"/>
          <p:cNvSpPr txBox="1"/>
          <p:nvPr/>
        </p:nvSpPr>
        <p:spPr>
          <a:xfrm>
            <a:off x="611280" y="2362320"/>
            <a:ext cx="7848360" cy="34286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Arial"/>
              </a:rPr>
              <a:t>Vielen Dank für Ihre Aufmerksamkeit!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39640" y="533520"/>
            <a:ext cx="8064000" cy="1523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>
                <a:solidFill>
                  <a:srgbClr val="000000"/>
                </a:solidFill>
                <a:latin typeface="Arial"/>
              </a:rPr>
              <a:t>Naturwissenschaften + </a:t>
            </a:r>
            <a:r>
              <a:rPr lang="de-DE" sz="4400" dirty="0" err="1">
                <a:solidFill>
                  <a:srgbClr val="000000"/>
                </a:solidFill>
                <a:latin typeface="Arial"/>
              </a:rPr>
              <a:t>NwT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7088040" y="2635200"/>
            <a:ext cx="1142640" cy="182844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43" name="CustomShape 3"/>
          <p:cNvSpPr/>
          <p:nvPr/>
        </p:nvSpPr>
        <p:spPr>
          <a:xfrm>
            <a:off x="7088040" y="2622600"/>
            <a:ext cx="1207800" cy="139680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4" name="CustomShape 4"/>
          <p:cNvSpPr/>
          <p:nvPr/>
        </p:nvSpPr>
        <p:spPr>
          <a:xfrm>
            <a:off x="7188120" y="3675600"/>
            <a:ext cx="10188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11 / 12</a:t>
            </a:r>
            <a:endParaRPr/>
          </a:p>
        </p:txBody>
      </p:sp>
      <p:sp>
        <p:nvSpPr>
          <p:cNvPr id="245" name="CustomShape 5"/>
          <p:cNvSpPr/>
          <p:nvPr/>
        </p:nvSpPr>
        <p:spPr>
          <a:xfrm>
            <a:off x="503064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6" name="CustomShape 6"/>
          <p:cNvSpPr/>
          <p:nvPr/>
        </p:nvSpPr>
        <p:spPr>
          <a:xfrm>
            <a:off x="2973240" y="2635200"/>
            <a:ext cx="914040" cy="1828440"/>
          </a:xfrm>
          <a:prstGeom prst="rect">
            <a:avLst/>
          </a:prstGeom>
          <a:solidFill>
            <a:srgbClr val="33CCCC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  <p:txBody>
          <a:bodyPr/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matik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CustomShape 7"/>
          <p:cNvSpPr/>
          <p:nvPr/>
        </p:nvSpPr>
        <p:spPr>
          <a:xfrm>
            <a:off x="404028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8" name="CustomShape 8"/>
          <p:cNvSpPr/>
          <p:nvPr/>
        </p:nvSpPr>
        <p:spPr>
          <a:xfrm>
            <a:off x="602136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9" name="CustomShape 9"/>
          <p:cNvSpPr/>
          <p:nvPr/>
        </p:nvSpPr>
        <p:spPr>
          <a:xfrm>
            <a:off x="4116240" y="28638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0" name="CustomShape 10"/>
          <p:cNvSpPr/>
          <p:nvPr/>
        </p:nvSpPr>
        <p:spPr>
          <a:xfrm>
            <a:off x="5106960" y="28638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1" name="CustomShape 11"/>
          <p:cNvSpPr/>
          <p:nvPr/>
        </p:nvSpPr>
        <p:spPr>
          <a:xfrm>
            <a:off x="6005520" y="28926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2" name="CustomShape 12"/>
          <p:cNvSpPr/>
          <p:nvPr/>
        </p:nvSpPr>
        <p:spPr>
          <a:xfrm>
            <a:off x="1906560" y="2635200"/>
            <a:ext cx="914040" cy="1828440"/>
          </a:xfrm>
          <a:prstGeom prst="rect">
            <a:avLst/>
          </a:prstGeom>
          <a:solidFill>
            <a:srgbClr val="8AC6CD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53" name="CustomShape 13"/>
          <p:cNvSpPr/>
          <p:nvPr/>
        </p:nvSpPr>
        <p:spPr>
          <a:xfrm>
            <a:off x="839880" y="2635200"/>
            <a:ext cx="914040" cy="1828440"/>
          </a:xfrm>
          <a:prstGeom prst="rect">
            <a:avLst/>
          </a:prstGeom>
          <a:solidFill>
            <a:srgbClr val="8AC6CD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54" name="CustomShape 14"/>
          <p:cNvSpPr/>
          <p:nvPr/>
        </p:nvSpPr>
        <p:spPr>
          <a:xfrm>
            <a:off x="855200" y="3997080"/>
            <a:ext cx="7467120" cy="2361960"/>
          </a:xfrm>
          <a:prstGeom prst="rect">
            <a:avLst/>
          </a:prstGeom>
          <a:solidFill>
            <a:srgbClr val="BFBFBF"/>
          </a:solidFill>
          <a:ln w="9360">
            <a:solidFill>
              <a:srgbClr val="000000"/>
            </a:solidFill>
            <a:miter/>
          </a:ln>
        </p:spPr>
      </p:sp>
      <p:sp>
        <p:nvSpPr>
          <p:cNvPr id="255" name="CustomShape 15"/>
          <p:cNvSpPr/>
          <p:nvPr/>
        </p:nvSpPr>
        <p:spPr>
          <a:xfrm>
            <a:off x="838080" y="2863800"/>
            <a:ext cx="915480" cy="153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BNT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5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56" name="CustomShape 16"/>
          <p:cNvSpPr/>
          <p:nvPr/>
        </p:nvSpPr>
        <p:spPr>
          <a:xfrm>
            <a:off x="1906560" y="2863800"/>
            <a:ext cx="914040" cy="153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BNT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6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57" name="CustomShape 17"/>
          <p:cNvSpPr/>
          <p:nvPr/>
        </p:nvSpPr>
        <p:spPr>
          <a:xfrm>
            <a:off x="404028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58" name="CustomShape 18"/>
          <p:cNvSpPr/>
          <p:nvPr/>
        </p:nvSpPr>
        <p:spPr>
          <a:xfrm>
            <a:off x="503064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59" name="CustomShape 19"/>
          <p:cNvSpPr/>
          <p:nvPr/>
        </p:nvSpPr>
        <p:spPr>
          <a:xfrm>
            <a:off x="602136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60" name="CustomShape 20"/>
          <p:cNvSpPr/>
          <p:nvPr/>
        </p:nvSpPr>
        <p:spPr>
          <a:xfrm>
            <a:off x="2886120" y="5000400"/>
            <a:ext cx="5409720" cy="533160"/>
          </a:xfrm>
          <a:prstGeom prst="rightArrow">
            <a:avLst>
              <a:gd name="adj1" fmla="val 48213"/>
              <a:gd name="adj2" fmla="val 253290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61" name="CustomShape 21"/>
          <p:cNvSpPr/>
          <p:nvPr/>
        </p:nvSpPr>
        <p:spPr>
          <a:xfrm>
            <a:off x="2957000" y="512286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 Unicode MS"/>
              </a:rPr>
              <a:t>Physik</a:t>
            </a:r>
            <a:endParaRPr dirty="0"/>
          </a:p>
        </p:txBody>
      </p:sp>
      <p:sp>
        <p:nvSpPr>
          <p:cNvPr id="264" name="CustomShape 24"/>
          <p:cNvSpPr/>
          <p:nvPr/>
        </p:nvSpPr>
        <p:spPr>
          <a:xfrm>
            <a:off x="813859" y="4297520"/>
            <a:ext cx="7467120" cy="533160"/>
          </a:xfrm>
          <a:prstGeom prst="rightArrow">
            <a:avLst>
              <a:gd name="adj1" fmla="val 41074"/>
              <a:gd name="adj2" fmla="val 253296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67" name="CustomShape 27"/>
          <p:cNvSpPr/>
          <p:nvPr/>
        </p:nvSpPr>
        <p:spPr>
          <a:xfrm>
            <a:off x="4075825" y="4015670"/>
            <a:ext cx="816077" cy="370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8" name="CustomShape 28"/>
          <p:cNvSpPr/>
          <p:nvPr/>
        </p:nvSpPr>
        <p:spPr>
          <a:xfrm>
            <a:off x="1295820" y="438968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 Unicode MS"/>
              </a:rPr>
              <a:t>Biologie</a:t>
            </a:r>
            <a:endParaRPr dirty="0"/>
          </a:p>
        </p:txBody>
      </p:sp>
      <p:sp>
        <p:nvSpPr>
          <p:cNvPr id="270" name="CustomShape 30"/>
          <p:cNvSpPr/>
          <p:nvPr/>
        </p:nvSpPr>
        <p:spPr>
          <a:xfrm>
            <a:off x="5106960" y="469260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1" name="CustomShape 31"/>
          <p:cNvSpPr/>
          <p:nvPr/>
        </p:nvSpPr>
        <p:spPr>
          <a:xfrm>
            <a:off x="5411880" y="469260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2" name="CustomShape 32"/>
          <p:cNvSpPr/>
          <p:nvPr/>
        </p:nvSpPr>
        <p:spPr>
          <a:xfrm>
            <a:off x="5053781" y="4692600"/>
            <a:ext cx="875071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3" name="CustomShape 33"/>
          <p:cNvSpPr/>
          <p:nvPr/>
        </p:nvSpPr>
        <p:spPr>
          <a:xfrm>
            <a:off x="4029120" y="5759280"/>
            <a:ext cx="4266720" cy="533160"/>
          </a:xfrm>
          <a:prstGeom prst="rightArrow">
            <a:avLst>
              <a:gd name="adj1" fmla="val 45833"/>
              <a:gd name="adj2" fmla="val 251778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74" name="CustomShape 34"/>
          <p:cNvSpPr/>
          <p:nvPr/>
        </p:nvSpPr>
        <p:spPr>
          <a:xfrm>
            <a:off x="4040280" y="585000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 Unicode MS"/>
              </a:rPr>
              <a:t>Chemie</a:t>
            </a:r>
            <a:endParaRPr/>
          </a:p>
        </p:txBody>
      </p:sp>
      <p:sp>
        <p:nvSpPr>
          <p:cNvPr id="275" name="CustomShape 35"/>
          <p:cNvSpPr/>
          <p:nvPr/>
        </p:nvSpPr>
        <p:spPr>
          <a:xfrm>
            <a:off x="7229520" y="2879640"/>
            <a:ext cx="936360" cy="750960"/>
          </a:xfrm>
          <a:prstGeom prst="rect">
            <a:avLst/>
          </a:prstGeom>
          <a:solidFill>
            <a:srgbClr val="4597A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NwT</a:t>
            </a:r>
            <a:endParaRPr lang="de-DE" sz="20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sz="2000" b="1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  <p:sp>
        <p:nvSpPr>
          <p:cNvPr id="276" name="CustomShape 36"/>
          <p:cNvSpPr/>
          <p:nvPr/>
        </p:nvSpPr>
        <p:spPr>
          <a:xfrm>
            <a:off x="5018040" y="2635200"/>
            <a:ext cx="914040" cy="136656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7" name="CustomShape 37"/>
          <p:cNvSpPr/>
          <p:nvPr/>
        </p:nvSpPr>
        <p:spPr>
          <a:xfrm>
            <a:off x="4040280" y="2635200"/>
            <a:ext cx="914040" cy="137124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8" name="CustomShape 38"/>
          <p:cNvSpPr/>
          <p:nvPr/>
        </p:nvSpPr>
        <p:spPr>
          <a:xfrm>
            <a:off x="6018120" y="2630520"/>
            <a:ext cx="901440" cy="136656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9" name="CustomShape 39"/>
          <p:cNvSpPr/>
          <p:nvPr/>
        </p:nvSpPr>
        <p:spPr>
          <a:xfrm>
            <a:off x="3271680" y="368460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80" name="CustomShape 40"/>
          <p:cNvSpPr/>
          <p:nvPr/>
        </p:nvSpPr>
        <p:spPr>
          <a:xfrm>
            <a:off x="4351320" y="367812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8</a:t>
            </a:r>
            <a:endParaRPr/>
          </a:p>
        </p:txBody>
      </p:sp>
      <p:sp>
        <p:nvSpPr>
          <p:cNvPr id="281" name="CustomShape 41"/>
          <p:cNvSpPr/>
          <p:nvPr/>
        </p:nvSpPr>
        <p:spPr>
          <a:xfrm>
            <a:off x="5311800" y="367812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282" name="CustomShape 42"/>
          <p:cNvSpPr/>
          <p:nvPr/>
        </p:nvSpPr>
        <p:spPr>
          <a:xfrm>
            <a:off x="6223320" y="3678120"/>
            <a:ext cx="434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10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39640" y="533520"/>
            <a:ext cx="8064000" cy="1523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>
                <a:solidFill>
                  <a:srgbClr val="000000"/>
                </a:solidFill>
                <a:latin typeface="Arial"/>
              </a:rPr>
              <a:t>Naturwissenschaften + </a:t>
            </a:r>
            <a:r>
              <a:rPr lang="de-DE" sz="4400" dirty="0" err="1">
                <a:solidFill>
                  <a:srgbClr val="000000"/>
                </a:solidFill>
                <a:latin typeface="Arial"/>
              </a:rPr>
              <a:t>NwT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7088040" y="2635200"/>
            <a:ext cx="1142640" cy="182844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43" name="CustomShape 3"/>
          <p:cNvSpPr/>
          <p:nvPr/>
        </p:nvSpPr>
        <p:spPr>
          <a:xfrm>
            <a:off x="7088040" y="2622600"/>
            <a:ext cx="1207800" cy="139680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4" name="CustomShape 4"/>
          <p:cNvSpPr/>
          <p:nvPr/>
        </p:nvSpPr>
        <p:spPr>
          <a:xfrm>
            <a:off x="7188120" y="3675600"/>
            <a:ext cx="10188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11 / 12</a:t>
            </a:r>
            <a:endParaRPr/>
          </a:p>
        </p:txBody>
      </p:sp>
      <p:sp>
        <p:nvSpPr>
          <p:cNvPr id="245" name="CustomShape 5"/>
          <p:cNvSpPr/>
          <p:nvPr/>
        </p:nvSpPr>
        <p:spPr>
          <a:xfrm>
            <a:off x="503064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6" name="CustomShape 6"/>
          <p:cNvSpPr/>
          <p:nvPr/>
        </p:nvSpPr>
        <p:spPr>
          <a:xfrm>
            <a:off x="2973240" y="2635200"/>
            <a:ext cx="914040" cy="1828440"/>
          </a:xfrm>
          <a:prstGeom prst="rect">
            <a:avLst/>
          </a:prstGeom>
          <a:solidFill>
            <a:srgbClr val="33CCCC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  <p:txBody>
          <a:bodyPr/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matik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CustomShape 7"/>
          <p:cNvSpPr/>
          <p:nvPr/>
        </p:nvSpPr>
        <p:spPr>
          <a:xfrm>
            <a:off x="404028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8" name="CustomShape 8"/>
          <p:cNvSpPr/>
          <p:nvPr/>
        </p:nvSpPr>
        <p:spPr>
          <a:xfrm>
            <a:off x="6021360" y="2635200"/>
            <a:ext cx="914040" cy="1828440"/>
          </a:xfrm>
          <a:prstGeom prst="rect">
            <a:avLst/>
          </a:prstGeom>
          <a:solidFill>
            <a:srgbClr val="4597A0"/>
          </a:solidFill>
          <a:ln w="28440">
            <a:solidFill>
              <a:srgbClr val="000000"/>
            </a:solidFill>
            <a:miter/>
          </a:ln>
        </p:spPr>
      </p:sp>
      <p:sp>
        <p:nvSpPr>
          <p:cNvPr id="249" name="CustomShape 9"/>
          <p:cNvSpPr/>
          <p:nvPr/>
        </p:nvSpPr>
        <p:spPr>
          <a:xfrm>
            <a:off x="4116240" y="28638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0" name="CustomShape 10"/>
          <p:cNvSpPr/>
          <p:nvPr/>
        </p:nvSpPr>
        <p:spPr>
          <a:xfrm>
            <a:off x="5106960" y="28638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1" name="CustomShape 11"/>
          <p:cNvSpPr/>
          <p:nvPr/>
        </p:nvSpPr>
        <p:spPr>
          <a:xfrm>
            <a:off x="6005520" y="2892600"/>
            <a:ext cx="837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Arial"/>
              </a:rPr>
              <a:t>NwT</a:t>
            </a:r>
            <a:endParaRPr/>
          </a:p>
        </p:txBody>
      </p:sp>
      <p:sp>
        <p:nvSpPr>
          <p:cNvPr id="252" name="CustomShape 12"/>
          <p:cNvSpPr/>
          <p:nvPr/>
        </p:nvSpPr>
        <p:spPr>
          <a:xfrm>
            <a:off x="1906560" y="2635200"/>
            <a:ext cx="914040" cy="1828440"/>
          </a:xfrm>
          <a:prstGeom prst="rect">
            <a:avLst/>
          </a:prstGeom>
          <a:solidFill>
            <a:srgbClr val="8AC6CD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53" name="CustomShape 13"/>
          <p:cNvSpPr/>
          <p:nvPr/>
        </p:nvSpPr>
        <p:spPr>
          <a:xfrm>
            <a:off x="839880" y="2635200"/>
            <a:ext cx="914040" cy="1828440"/>
          </a:xfrm>
          <a:prstGeom prst="rect">
            <a:avLst/>
          </a:prstGeom>
          <a:solidFill>
            <a:srgbClr val="8AC6CD"/>
          </a:solidFill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54" name="CustomShape 14"/>
          <p:cNvSpPr/>
          <p:nvPr/>
        </p:nvSpPr>
        <p:spPr>
          <a:xfrm>
            <a:off x="839880" y="4006800"/>
            <a:ext cx="7467120" cy="2361960"/>
          </a:xfrm>
          <a:prstGeom prst="rect">
            <a:avLst/>
          </a:prstGeom>
          <a:solidFill>
            <a:srgbClr val="BFBFBF"/>
          </a:solidFill>
          <a:ln w="9360">
            <a:solidFill>
              <a:srgbClr val="000000"/>
            </a:solidFill>
            <a:miter/>
          </a:ln>
        </p:spPr>
      </p:sp>
      <p:sp>
        <p:nvSpPr>
          <p:cNvPr id="255" name="CustomShape 15"/>
          <p:cNvSpPr/>
          <p:nvPr/>
        </p:nvSpPr>
        <p:spPr>
          <a:xfrm>
            <a:off x="838080" y="2863800"/>
            <a:ext cx="915480" cy="153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BNT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5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56" name="CustomShape 16"/>
          <p:cNvSpPr/>
          <p:nvPr/>
        </p:nvSpPr>
        <p:spPr>
          <a:xfrm>
            <a:off x="1906560" y="2863800"/>
            <a:ext cx="914040" cy="153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BNT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</a:rPr>
              <a:t>6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57" name="CustomShape 17"/>
          <p:cNvSpPr/>
          <p:nvPr/>
        </p:nvSpPr>
        <p:spPr>
          <a:xfrm>
            <a:off x="404028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58" name="CustomShape 18"/>
          <p:cNvSpPr/>
          <p:nvPr/>
        </p:nvSpPr>
        <p:spPr>
          <a:xfrm>
            <a:off x="503064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59" name="CustomShape 19"/>
          <p:cNvSpPr/>
          <p:nvPr/>
        </p:nvSpPr>
        <p:spPr>
          <a:xfrm>
            <a:off x="6021360" y="4006800"/>
            <a:ext cx="914040" cy="2361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sp>
      <p:sp>
        <p:nvSpPr>
          <p:cNvPr id="260" name="CustomShape 20"/>
          <p:cNvSpPr/>
          <p:nvPr/>
        </p:nvSpPr>
        <p:spPr>
          <a:xfrm>
            <a:off x="2897280" y="5149800"/>
            <a:ext cx="5409720" cy="533160"/>
          </a:xfrm>
          <a:prstGeom prst="rightArrow">
            <a:avLst>
              <a:gd name="adj1" fmla="val 48213"/>
              <a:gd name="adj2" fmla="val 253290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61" name="CustomShape 21"/>
          <p:cNvSpPr/>
          <p:nvPr/>
        </p:nvSpPr>
        <p:spPr>
          <a:xfrm>
            <a:off x="2973240" y="522612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 Unicode MS"/>
              </a:rPr>
              <a:t>Physik</a:t>
            </a:r>
            <a:endParaRPr/>
          </a:p>
        </p:txBody>
      </p:sp>
      <p:sp>
        <p:nvSpPr>
          <p:cNvPr id="262" name="CustomShape 22"/>
          <p:cNvSpPr/>
          <p:nvPr/>
        </p:nvSpPr>
        <p:spPr>
          <a:xfrm>
            <a:off x="839880" y="4616280"/>
            <a:ext cx="7467120" cy="533160"/>
          </a:xfrm>
          <a:prstGeom prst="rightArrow">
            <a:avLst>
              <a:gd name="adj1" fmla="val 48213"/>
              <a:gd name="adj2" fmla="val 253296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63" name="CustomShape 23"/>
          <p:cNvSpPr/>
          <p:nvPr/>
        </p:nvSpPr>
        <p:spPr>
          <a:xfrm>
            <a:off x="1297080" y="469260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Arial Unicode MS"/>
              </a:rPr>
              <a:t>Geographie</a:t>
            </a:r>
            <a:endParaRPr dirty="0"/>
          </a:p>
        </p:txBody>
      </p:sp>
      <p:sp>
        <p:nvSpPr>
          <p:cNvPr id="264" name="CustomShape 24"/>
          <p:cNvSpPr/>
          <p:nvPr/>
        </p:nvSpPr>
        <p:spPr>
          <a:xfrm>
            <a:off x="820215" y="4092952"/>
            <a:ext cx="7467120" cy="533160"/>
          </a:xfrm>
          <a:prstGeom prst="rightArrow">
            <a:avLst>
              <a:gd name="adj1" fmla="val 41074"/>
              <a:gd name="adj2" fmla="val 253296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65" name="CustomShape 25"/>
          <p:cNvSpPr/>
          <p:nvPr/>
        </p:nvSpPr>
        <p:spPr>
          <a:xfrm>
            <a:off x="4116240" y="415908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6" name="CustomShape 26"/>
          <p:cNvSpPr/>
          <p:nvPr/>
        </p:nvSpPr>
        <p:spPr>
          <a:xfrm>
            <a:off x="4421160" y="415908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7" name="CustomShape 27"/>
          <p:cNvSpPr/>
          <p:nvPr/>
        </p:nvSpPr>
        <p:spPr>
          <a:xfrm>
            <a:off x="4139381" y="4159080"/>
            <a:ext cx="816077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8" name="CustomShape 28"/>
          <p:cNvSpPr/>
          <p:nvPr/>
        </p:nvSpPr>
        <p:spPr>
          <a:xfrm>
            <a:off x="1297080" y="417348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 Unicode MS"/>
              </a:rPr>
              <a:t>Biologie</a:t>
            </a:r>
            <a:endParaRPr/>
          </a:p>
        </p:txBody>
      </p:sp>
      <p:sp>
        <p:nvSpPr>
          <p:cNvPr id="270" name="CustomShape 30"/>
          <p:cNvSpPr/>
          <p:nvPr/>
        </p:nvSpPr>
        <p:spPr>
          <a:xfrm>
            <a:off x="5106960" y="469260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1" name="CustomShape 31"/>
          <p:cNvSpPr/>
          <p:nvPr/>
        </p:nvSpPr>
        <p:spPr>
          <a:xfrm>
            <a:off x="5411880" y="4692600"/>
            <a:ext cx="151920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2" name="CustomShape 32"/>
          <p:cNvSpPr/>
          <p:nvPr/>
        </p:nvSpPr>
        <p:spPr>
          <a:xfrm>
            <a:off x="5053781" y="4692600"/>
            <a:ext cx="875071" cy="4568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3" name="CustomShape 33"/>
          <p:cNvSpPr/>
          <p:nvPr/>
        </p:nvSpPr>
        <p:spPr>
          <a:xfrm>
            <a:off x="4029120" y="5759280"/>
            <a:ext cx="4266720" cy="533160"/>
          </a:xfrm>
          <a:prstGeom prst="rightArrow">
            <a:avLst>
              <a:gd name="adj1" fmla="val 45833"/>
              <a:gd name="adj2" fmla="val 251778"/>
            </a:avLst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</p:sp>
      <p:sp>
        <p:nvSpPr>
          <p:cNvPr id="274" name="CustomShape 34"/>
          <p:cNvSpPr/>
          <p:nvPr/>
        </p:nvSpPr>
        <p:spPr>
          <a:xfrm>
            <a:off x="4040280" y="5850000"/>
            <a:ext cx="18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 Unicode MS"/>
              </a:rPr>
              <a:t>Chemie</a:t>
            </a:r>
            <a:endParaRPr/>
          </a:p>
        </p:txBody>
      </p:sp>
      <p:sp>
        <p:nvSpPr>
          <p:cNvPr id="275" name="CustomShape 35"/>
          <p:cNvSpPr/>
          <p:nvPr/>
        </p:nvSpPr>
        <p:spPr>
          <a:xfrm>
            <a:off x="7229520" y="2879640"/>
            <a:ext cx="936360" cy="750960"/>
          </a:xfrm>
          <a:prstGeom prst="rect">
            <a:avLst/>
          </a:prstGeom>
          <a:solidFill>
            <a:srgbClr val="4597A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000" b="1" dirty="0" err="1" smtClean="0">
                <a:solidFill>
                  <a:srgbClr val="000000"/>
                </a:solidFill>
                <a:latin typeface="Arial"/>
              </a:rPr>
              <a:t>NwT</a:t>
            </a:r>
            <a:endParaRPr lang="de-DE" sz="2000" b="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de-DE" sz="2000" b="1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  <p:sp>
        <p:nvSpPr>
          <p:cNvPr id="276" name="CustomShape 36"/>
          <p:cNvSpPr/>
          <p:nvPr/>
        </p:nvSpPr>
        <p:spPr>
          <a:xfrm>
            <a:off x="5018040" y="2635200"/>
            <a:ext cx="914040" cy="136656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7" name="CustomShape 37"/>
          <p:cNvSpPr/>
          <p:nvPr/>
        </p:nvSpPr>
        <p:spPr>
          <a:xfrm>
            <a:off x="4040280" y="2635200"/>
            <a:ext cx="914040" cy="137124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8" name="CustomShape 38"/>
          <p:cNvSpPr/>
          <p:nvPr/>
        </p:nvSpPr>
        <p:spPr>
          <a:xfrm>
            <a:off x="6018120" y="2630520"/>
            <a:ext cx="901440" cy="1366560"/>
          </a:xfrm>
          <a:prstGeom prst="rect">
            <a:avLst/>
          </a:prstGeom>
          <a:noFill/>
          <a:ln w="9360" cap="rnd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9" name="CustomShape 39"/>
          <p:cNvSpPr/>
          <p:nvPr/>
        </p:nvSpPr>
        <p:spPr>
          <a:xfrm>
            <a:off x="3271680" y="368460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80" name="CustomShape 40"/>
          <p:cNvSpPr/>
          <p:nvPr/>
        </p:nvSpPr>
        <p:spPr>
          <a:xfrm>
            <a:off x="4351320" y="367812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8</a:t>
            </a:r>
            <a:endParaRPr/>
          </a:p>
        </p:txBody>
      </p:sp>
      <p:sp>
        <p:nvSpPr>
          <p:cNvPr id="281" name="CustomShape 41"/>
          <p:cNvSpPr/>
          <p:nvPr/>
        </p:nvSpPr>
        <p:spPr>
          <a:xfrm>
            <a:off x="5311800" y="3678120"/>
            <a:ext cx="3074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282" name="CustomShape 42"/>
          <p:cNvSpPr/>
          <p:nvPr/>
        </p:nvSpPr>
        <p:spPr>
          <a:xfrm>
            <a:off x="6223320" y="3678120"/>
            <a:ext cx="434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Arial"/>
              </a:rPr>
              <a:t>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7798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209680" y="1752480"/>
            <a:ext cx="4723920" cy="464796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round/>
          </a:ln>
        </p:spPr>
      </p:sp>
      <p:sp>
        <p:nvSpPr>
          <p:cNvPr id="305" name="TextShape 2"/>
          <p:cNvSpPr txBox="1"/>
          <p:nvPr/>
        </p:nvSpPr>
        <p:spPr>
          <a:xfrm>
            <a:off x="1879695" y="343020"/>
            <a:ext cx="5016405" cy="609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>
                <a:solidFill>
                  <a:srgbClr val="000000"/>
                </a:solidFill>
                <a:latin typeface="Arial"/>
              </a:rPr>
              <a:t>Die </a:t>
            </a: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 Themenfelder</a:t>
            </a:r>
            <a:endParaRPr dirty="0"/>
          </a:p>
        </p:txBody>
      </p:sp>
      <p:sp>
        <p:nvSpPr>
          <p:cNvPr id="306" name="CustomShape 3"/>
          <p:cNvSpPr/>
          <p:nvPr/>
        </p:nvSpPr>
        <p:spPr>
          <a:xfrm>
            <a:off x="6343135" y="4747932"/>
            <a:ext cx="2529017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Informations-</a:t>
            </a:r>
          </a:p>
          <a:p>
            <a:pPr algn="r">
              <a:lnSpc>
                <a:spcPct val="10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</a:rPr>
              <a:t>aufnahme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 und </a:t>
            </a:r>
          </a:p>
          <a:p>
            <a:pPr algn="r">
              <a:lnSpc>
                <a:spcPct val="100000"/>
              </a:lnSpc>
            </a:pPr>
            <a:r>
              <a:rPr lang="de-DE" sz="2400" b="1" dirty="0" err="1" smtClean="0">
                <a:solidFill>
                  <a:srgbClr val="000000"/>
                </a:solidFill>
                <a:latin typeface="Arial"/>
              </a:rPr>
              <a:t>verarbeitung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  <p:pic>
        <p:nvPicPr>
          <p:cNvPr id="308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352" y="4621547"/>
            <a:ext cx="1218960" cy="1087200"/>
          </a:xfrm>
          <a:prstGeom prst="rect">
            <a:avLst/>
          </a:prstGeom>
          <a:ln>
            <a:noFill/>
          </a:ln>
        </p:spPr>
      </p:pic>
      <p:sp>
        <p:nvSpPr>
          <p:cNvPr id="309" name="CustomShape 4"/>
          <p:cNvSpPr/>
          <p:nvPr/>
        </p:nvSpPr>
        <p:spPr>
          <a:xfrm>
            <a:off x="271128" y="4589821"/>
            <a:ext cx="2452307" cy="16442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Denk- und Arbeitsweisen in NW/Technik: Systeme und Prozesse</a:t>
            </a:r>
            <a:endParaRPr dirty="0"/>
          </a:p>
        </p:txBody>
      </p:sp>
      <p:pic>
        <p:nvPicPr>
          <p:cNvPr id="3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195" y="4681271"/>
            <a:ext cx="1131480" cy="1142640"/>
          </a:xfrm>
          <a:prstGeom prst="rect">
            <a:avLst/>
          </a:prstGeom>
          <a:ln>
            <a:noFill/>
          </a:ln>
        </p:spPr>
      </p:pic>
      <p:sp>
        <p:nvSpPr>
          <p:cNvPr id="314" name="CustomShape 7"/>
          <p:cNvSpPr/>
          <p:nvPr/>
        </p:nvSpPr>
        <p:spPr>
          <a:xfrm>
            <a:off x="1143000" y="2743200"/>
            <a:ext cx="7238520" cy="456840"/>
          </a:xfrm>
          <a:prstGeom prst="rect">
            <a:avLst/>
          </a:prstGeom>
          <a:noFill/>
          <a:ln>
            <a:noFill/>
          </a:ln>
        </p:spPr>
      </p:sp>
      <p:pic>
        <p:nvPicPr>
          <p:cNvPr id="316" name="Pictur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4502" y="2370710"/>
            <a:ext cx="1039320" cy="1095120"/>
          </a:xfrm>
          <a:prstGeom prst="rect">
            <a:avLst/>
          </a:prstGeom>
          <a:ln>
            <a:noFill/>
          </a:ln>
        </p:spPr>
      </p:pic>
      <p:sp>
        <p:nvSpPr>
          <p:cNvPr id="317" name="CustomShape 9"/>
          <p:cNvSpPr/>
          <p:nvPr/>
        </p:nvSpPr>
        <p:spPr>
          <a:xfrm>
            <a:off x="6662832" y="2021290"/>
            <a:ext cx="22093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Energie und Mobilität</a:t>
            </a:r>
            <a:endParaRPr dirty="0"/>
          </a:p>
        </p:txBody>
      </p:sp>
      <p:sp>
        <p:nvSpPr>
          <p:cNvPr id="318" name="CustomShape 10"/>
          <p:cNvSpPr/>
          <p:nvPr/>
        </p:nvSpPr>
        <p:spPr>
          <a:xfrm>
            <a:off x="3708360" y="3357720"/>
            <a:ext cx="1800000" cy="17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1">
                <a:solidFill>
                  <a:srgbClr val="FFFF00"/>
                </a:solidFill>
                <a:latin typeface="Andy"/>
              </a:rPr>
              <a:t>NWT</a:t>
            </a:r>
            <a:endParaRPr/>
          </a:p>
        </p:txBody>
      </p:sp>
      <p:sp>
        <p:nvSpPr>
          <p:cNvPr id="17" name="CustomShape 9"/>
          <p:cNvSpPr/>
          <p:nvPr/>
        </p:nvSpPr>
        <p:spPr>
          <a:xfrm>
            <a:off x="728436" y="1971022"/>
            <a:ext cx="22093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/>
              </a:rPr>
              <a:t>Stoffe und Produkte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33" y="1971022"/>
            <a:ext cx="1426629" cy="17425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063" y="827902"/>
            <a:ext cx="8394493" cy="4062999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de-DE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de-DE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Unterricht ist </a:t>
            </a:r>
            <a:r>
              <a:rPr lang="de-DE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projekt</a:t>
            </a: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de-DE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handlungsorientiert</a:t>
            </a: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ausgerichtet.</a:t>
            </a:r>
          </a:p>
          <a:p>
            <a:pPr algn="ctr">
              <a:lnSpc>
                <a:spcPct val="100000"/>
              </a:lnSpc>
            </a:pPr>
            <a:endParaRPr lang="de-DE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de-DE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Jede </a:t>
            </a:r>
            <a:r>
              <a:rPr lang="de-DE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NwT</a:t>
            </a: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-Einheit kann sich aus </a:t>
            </a:r>
            <a:r>
              <a:rPr lang="de-DE" sz="3200" b="1" dirty="0">
                <a:solidFill>
                  <a:srgbClr val="000000"/>
                </a:solidFill>
                <a:latin typeface="AvantGarde Bk BT"/>
              </a:rPr>
              <a:t>
</a:t>
            </a:r>
            <a:r>
              <a:rPr lang="de-DE" sz="3200" b="1" dirty="0" smtClean="0">
                <a:solidFill>
                  <a:srgbClr val="000000"/>
                </a:solidFill>
                <a:latin typeface="Arial"/>
              </a:rPr>
              <a:t>biologischen, chemischen</a:t>
            </a:r>
            <a:endParaRPr lang="de-DE" sz="3200" b="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1" dirty="0" smtClean="0">
                <a:solidFill>
                  <a:srgbClr val="000000"/>
                </a:solidFill>
                <a:latin typeface="Arial"/>
              </a:rPr>
              <a:t>physikalischen, </a:t>
            </a:r>
            <a:r>
              <a:rPr lang="de-DE" sz="3200" b="1" dirty="0" smtClean="0">
                <a:solidFill>
                  <a:srgbClr val="000000"/>
                </a:solidFill>
                <a:latin typeface="Arial"/>
              </a:rPr>
              <a:t>technischen, informationstechnischen</a:t>
            </a:r>
            <a:r>
              <a:rPr lang="de-DE" sz="3200" dirty="0">
                <a:solidFill>
                  <a:srgbClr val="000000"/>
                </a:solidFill>
                <a:latin typeface="Arial"/>
              </a:rPr>
              <a:t>
</a:t>
            </a:r>
            <a:r>
              <a:rPr lang="de-DE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Inhalten </a:t>
            </a:r>
            <a:r>
              <a:rPr 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zusammensetzen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2"/>
          <p:cNvPicPr/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0" y="2109960"/>
            <a:ext cx="9143640" cy="3071520"/>
          </a:xfrm>
          <a:prstGeom prst="rect">
            <a:avLst/>
          </a:prstGeom>
          <a:ln>
            <a:noFill/>
          </a:ln>
        </p:spPr>
      </p:pic>
      <p:sp>
        <p:nvSpPr>
          <p:cNvPr id="3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Am Anfang manchmal so…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3" descr="C:\Users\mail\AppData\Local\Microsoft\Windows\INetCache\Content.Word\Folie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13062"/>
          <a:stretch/>
        </p:blipFill>
        <p:spPr bwMode="auto">
          <a:xfrm>
            <a:off x="1379215" y="2064872"/>
            <a:ext cx="6113720" cy="3444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894670" y="847123"/>
            <a:ext cx="4794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Unser Ziel ist so…</a:t>
            </a:r>
            <a:endParaRPr lang="de-DE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70515_AQuAPRe für BC V12 final_MZ_Wy4 Kran G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" y="506627"/>
            <a:ext cx="7901889" cy="579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unten 7"/>
          <p:cNvSpPr/>
          <p:nvPr/>
        </p:nvSpPr>
        <p:spPr>
          <a:xfrm>
            <a:off x="3907923" y="1229032"/>
            <a:ext cx="922638" cy="4311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CustomShape 2"/>
          <p:cNvSpPr/>
          <p:nvPr/>
        </p:nvSpPr>
        <p:spPr>
          <a:xfrm>
            <a:off x="629265" y="304920"/>
            <a:ext cx="6776551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400" dirty="0" smtClean="0">
                <a:solidFill>
                  <a:srgbClr val="000000"/>
                </a:solidFill>
                <a:latin typeface="Arial"/>
              </a:rPr>
              <a:t>Am Ende dann so…</a:t>
            </a: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2199848" y="2104103"/>
            <a:ext cx="4343040" cy="616734"/>
          </a:xfrm>
          <a:prstGeom prst="rect">
            <a:avLst/>
          </a:prstGeom>
          <a:solidFill>
            <a:srgbClr val="4949C3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800" b="1" dirty="0">
                <a:solidFill>
                  <a:schemeClr val="bg1"/>
                </a:solidFill>
                <a:latin typeface="Arial"/>
              </a:rPr>
              <a:t>Problemstellung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637381" y="3057831"/>
            <a:ext cx="7695720" cy="766491"/>
          </a:xfrm>
          <a:prstGeom prst="rect">
            <a:avLst/>
          </a:prstGeom>
          <a:solidFill>
            <a:srgbClr val="7575D1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800" b="1" dirty="0" smtClean="0">
                <a:solidFill>
                  <a:srgbClr val="000000"/>
                </a:solidFill>
                <a:latin typeface="Arial"/>
              </a:rPr>
              <a:t> Grundlagen anwenden und </a:t>
            </a:r>
            <a:endParaRPr lang="de-DE" sz="2800" dirty="0" smtClean="0"/>
          </a:p>
          <a:p>
            <a:pPr algn="ctr">
              <a:lnSpc>
                <a:spcPct val="100000"/>
              </a:lnSpc>
            </a:pPr>
            <a:r>
              <a:rPr lang="de-DE" sz="2800" b="1" dirty="0" smtClean="0">
                <a:solidFill>
                  <a:srgbClr val="000000"/>
                </a:solidFill>
                <a:latin typeface="Arial"/>
              </a:rPr>
              <a:t> Zusammenhänge erkennen</a:t>
            </a:r>
            <a:endParaRPr sz="2800" dirty="0"/>
          </a:p>
        </p:txBody>
      </p:sp>
      <p:sp>
        <p:nvSpPr>
          <p:cNvPr id="300" name="CustomShape 5"/>
          <p:cNvSpPr/>
          <p:nvPr/>
        </p:nvSpPr>
        <p:spPr>
          <a:xfrm>
            <a:off x="607886" y="4178709"/>
            <a:ext cx="7695720" cy="704067"/>
          </a:xfrm>
          <a:prstGeom prst="rect">
            <a:avLst/>
          </a:prstGeom>
          <a:solidFill>
            <a:srgbClr val="A3A3E0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800" b="1" dirty="0">
                <a:solidFill>
                  <a:srgbClr val="000000"/>
                </a:solidFill>
                <a:latin typeface="Arial"/>
              </a:rPr>
              <a:t>Übertragen und Ausprobieren</a:t>
            </a:r>
            <a:endParaRPr dirty="0"/>
          </a:p>
        </p:txBody>
      </p:sp>
      <p:sp>
        <p:nvSpPr>
          <p:cNvPr id="301" name="CustomShape 6"/>
          <p:cNvSpPr/>
          <p:nvPr/>
        </p:nvSpPr>
        <p:spPr>
          <a:xfrm>
            <a:off x="609480" y="5545394"/>
            <a:ext cx="7695720" cy="855046"/>
          </a:xfrm>
          <a:prstGeom prst="rect">
            <a:avLst/>
          </a:prstGeom>
          <a:solidFill>
            <a:srgbClr val="D1D1F0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800" b="1" dirty="0" smtClean="0">
                <a:solidFill>
                  <a:srgbClr val="000000"/>
                </a:solidFill>
                <a:latin typeface="Arial"/>
              </a:rPr>
              <a:t>Lösungsstrategien</a:t>
            </a:r>
            <a:endParaRPr dirty="0"/>
          </a:p>
        </p:txBody>
      </p:sp>
      <p:sp>
        <p:nvSpPr>
          <p:cNvPr id="9" name="Rechteck 8"/>
          <p:cNvSpPr/>
          <p:nvPr/>
        </p:nvSpPr>
        <p:spPr>
          <a:xfrm>
            <a:off x="609600" y="1268361"/>
            <a:ext cx="7718322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Basiswissen / Fertigkeiten als Grundlagen</a:t>
            </a:r>
            <a:r>
              <a:rPr lang="de-DE" sz="2800" dirty="0" smtClean="0"/>
              <a:t> 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Office PowerPoint</Application>
  <PresentationFormat>Bildschirmpräsentation (4:3)</PresentationFormat>
  <Paragraphs>162</Paragraphs>
  <Slides>18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 Unicode MS</vt:lpstr>
      <vt:lpstr>ＭＳ Ｐゴシック</vt:lpstr>
      <vt:lpstr>Andy</vt:lpstr>
      <vt:lpstr>Arial</vt:lpstr>
      <vt:lpstr>AvantGarde Bk BT</vt:lpstr>
      <vt:lpstr>Century Gothic</vt:lpstr>
      <vt:lpstr>Wingdings 3</vt:lpstr>
      <vt:lpstr>Segment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Arno Jucker</dc:creator>
  <cp:lastModifiedBy>Fuchs, Annette</cp:lastModifiedBy>
  <cp:revision>90</cp:revision>
  <dcterms:modified xsi:type="dcterms:W3CDTF">2019-03-20T14:27:13Z</dcterms:modified>
</cp:coreProperties>
</file>